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4" r:id="rId4"/>
    <p:sldId id="261" r:id="rId5"/>
    <p:sldId id="258" r:id="rId6"/>
    <p:sldId id="263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C4C5"/>
    <a:srgbClr val="CFC8DB"/>
    <a:srgbClr val="F5F8FF"/>
    <a:srgbClr val="DBCBAA"/>
    <a:srgbClr val="C3CAC9"/>
    <a:srgbClr val="D7D9D5"/>
    <a:srgbClr val="C95548"/>
    <a:srgbClr val="7C73C0"/>
    <a:srgbClr val="253341"/>
    <a:srgbClr val="DA6C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66"/>
    <p:restoredTop sz="94694"/>
  </p:normalViewPr>
  <p:slideViewPr>
    <p:cSldViewPr snapToGrid="0" snapToObjects="1">
      <p:cViewPr varScale="1">
        <p:scale>
          <a:sx n="87" d="100"/>
          <a:sy n="87" d="100"/>
        </p:scale>
        <p:origin x="208" y="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E4C-0919-5D46-8AAA-9DD47BA465B5}" type="datetimeFigureOut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0D45B-215D-8A42-B06E-FB305363D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407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E4C-0919-5D46-8AAA-9DD47BA465B5}" type="datetimeFigureOut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0D45B-215D-8A42-B06E-FB305363D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340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E4C-0919-5D46-8AAA-9DD47BA465B5}" type="datetimeFigureOut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0D45B-215D-8A42-B06E-FB305363D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663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E4C-0919-5D46-8AAA-9DD47BA465B5}" type="datetimeFigureOut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0D45B-215D-8A42-B06E-FB305363D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695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E4C-0919-5D46-8AAA-9DD47BA465B5}" type="datetimeFigureOut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0D45B-215D-8A42-B06E-FB305363D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33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E4C-0919-5D46-8AAA-9DD47BA465B5}" type="datetimeFigureOut">
              <a:rPr lang="en-US" smtClean="0"/>
              <a:t>9/17/24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0D45B-215D-8A42-B06E-FB305363D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62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E4C-0919-5D46-8AAA-9DD47BA465B5}" type="datetimeFigureOut">
              <a:rPr lang="en-US" smtClean="0"/>
              <a:t>9/17/24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0D45B-215D-8A42-B06E-FB305363D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177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E4C-0919-5D46-8AAA-9DD47BA465B5}" type="datetimeFigureOut">
              <a:rPr lang="en-US" smtClean="0"/>
              <a:t>9/17/24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0D45B-215D-8A42-B06E-FB305363D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14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E4C-0919-5D46-8AAA-9DD47BA465B5}" type="datetimeFigureOut">
              <a:rPr lang="en-US" smtClean="0"/>
              <a:t>9/17/24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0D45B-215D-8A42-B06E-FB305363D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786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E4C-0919-5D46-8AAA-9DD47BA465B5}" type="datetimeFigureOut">
              <a:rPr lang="en-US" smtClean="0"/>
              <a:t>9/17/24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0D45B-215D-8A42-B06E-FB305363D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579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AE4C-0919-5D46-8AAA-9DD47BA465B5}" type="datetimeFigureOut">
              <a:rPr lang="en-US" smtClean="0"/>
              <a:t>9/17/24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0D45B-215D-8A42-B06E-FB305363D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810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3AE4C-0919-5D46-8AAA-9DD47BA465B5}" type="datetimeFigureOut">
              <a:rPr lang="en-US" smtClean="0"/>
              <a:t>9/17/24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0D45B-215D-8A42-B06E-FB305363D0B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E2D4356E-29F1-B649-81B5-D8A712FEB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091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venir Next" panose="020B05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thehumanidea.com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thehumanidea.com/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humanidea.com/" TargetMode="External"/><Relationship Id="rId2" Type="http://schemas.openxmlformats.org/officeDocument/2006/relationships/hyperlink" Target="https://beta.prx.org/stories/467353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hyperlink" Target="https://bit.ly/3ZKvLmr" TargetMode="Externa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thehumanidea.com/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hehumanidea.com/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B543BF4-9D49-A041-BFF9-CA442AEEE454}"/>
              </a:ext>
            </a:extLst>
          </p:cNvPr>
          <p:cNvSpPr/>
          <p:nvPr/>
        </p:nvSpPr>
        <p:spPr>
          <a:xfrm>
            <a:off x="347124" y="815069"/>
            <a:ext cx="43388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253342"/>
                </a:solidFill>
                <a:latin typeface="Avenir Next" panose="020B0503020202020204" pitchFamily="34" charset="0"/>
              </a:rPr>
              <a:t>Anne Riley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FA599A-6986-C64F-89DB-499B31F58416}"/>
              </a:ext>
            </a:extLst>
          </p:cNvPr>
          <p:cNvSpPr/>
          <p:nvPr/>
        </p:nvSpPr>
        <p:spPr>
          <a:xfrm>
            <a:off x="438864" y="4954063"/>
            <a:ext cx="16691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253342"/>
                </a:solidFill>
                <a:latin typeface="Avenir Next" panose="020B0503020202020204" pitchFamily="34" charset="0"/>
              </a:rPr>
              <a:t>Media Kit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F27581-759E-7C42-A509-8154D84B41AD}"/>
              </a:ext>
            </a:extLst>
          </p:cNvPr>
          <p:cNvSpPr/>
          <p:nvPr/>
        </p:nvSpPr>
        <p:spPr>
          <a:xfrm>
            <a:off x="347124" y="6313791"/>
            <a:ext cx="51946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253342"/>
                </a:solidFill>
                <a:latin typeface="Avenir Next" panose="020B0503020202020204" pitchFamily="34" charset="0"/>
              </a:rPr>
              <a:t>https://</a:t>
            </a:r>
            <a:r>
              <a:rPr lang="en-US" sz="1200" b="1" dirty="0" err="1">
                <a:solidFill>
                  <a:srgbClr val="253342"/>
                </a:solidFill>
                <a:latin typeface="Avenir Next" panose="020B0503020202020204" pitchFamily="34" charset="0"/>
              </a:rPr>
              <a:t>www.thehumanidea.com</a:t>
            </a:r>
            <a:r>
              <a:rPr lang="en-US" sz="1200" b="1" dirty="0">
                <a:solidFill>
                  <a:srgbClr val="253342"/>
                </a:solidFill>
                <a:latin typeface="Avenir Next" panose="020B0503020202020204" pitchFamily="34" charset="0"/>
              </a:rPr>
              <a:t>    |    </a:t>
            </a:r>
            <a:r>
              <a:rPr lang="en-US" sz="1200" b="1" dirty="0" err="1">
                <a:solidFill>
                  <a:srgbClr val="253342"/>
                </a:solidFill>
                <a:latin typeface="Avenir Next" panose="020B0503020202020204" pitchFamily="34" charset="0"/>
              </a:rPr>
              <a:t>anne.riley.pgw@gmail.com</a:t>
            </a:r>
            <a:endParaRPr lang="en-US" sz="1200" b="1" dirty="0">
              <a:solidFill>
                <a:srgbClr val="253342"/>
              </a:solidFill>
              <a:latin typeface="Avenir Next" panose="020B050302020202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04572F6-F3E6-3E49-BF83-6EF949B6C351}"/>
              </a:ext>
            </a:extLst>
          </p:cNvPr>
          <p:cNvCxnSpPr>
            <a:cxnSpLocks/>
          </p:cNvCxnSpPr>
          <p:nvPr/>
        </p:nvCxnSpPr>
        <p:spPr>
          <a:xfrm>
            <a:off x="614897" y="6209929"/>
            <a:ext cx="4763926" cy="0"/>
          </a:xfrm>
          <a:prstGeom prst="line">
            <a:avLst/>
          </a:prstGeom>
          <a:ln>
            <a:solidFill>
              <a:srgbClr val="2533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child looking at the earth&#10;&#10;Description automatically generated">
            <a:extLst>
              <a:ext uri="{FF2B5EF4-FFF2-40B4-BE49-F238E27FC236}">
                <a16:creationId xmlns:a16="http://schemas.microsoft.com/office/drawing/2014/main" id="{7ED1F2A7-5C18-67C7-41DB-6C0D76C78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710" y="749160"/>
            <a:ext cx="7076320" cy="50096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1B2F080-98A5-4211-1841-855365BBABAE}"/>
              </a:ext>
            </a:extLst>
          </p:cNvPr>
          <p:cNvSpPr txBox="1"/>
          <p:nvPr/>
        </p:nvSpPr>
        <p:spPr>
          <a:xfrm>
            <a:off x="347124" y="2895821"/>
            <a:ext cx="352179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253342"/>
                </a:solidFill>
                <a:latin typeface="Avenir Next" panose="020B0503020202020204" pitchFamily="34" charset="0"/>
              </a:rPr>
              <a:t>The</a:t>
            </a:r>
          </a:p>
          <a:p>
            <a:r>
              <a:rPr lang="en-US" sz="4400" b="1" dirty="0">
                <a:solidFill>
                  <a:srgbClr val="253342"/>
                </a:solidFill>
                <a:latin typeface="Avenir Next" panose="020B0503020202020204" pitchFamily="34" charset="0"/>
              </a:rPr>
              <a:t>Ideasphere Theory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4C07CB-25BF-8D4A-2544-BDC1753A286D}"/>
              </a:ext>
            </a:extLst>
          </p:cNvPr>
          <p:cNvSpPr txBox="1"/>
          <p:nvPr/>
        </p:nvSpPr>
        <p:spPr>
          <a:xfrm>
            <a:off x="347124" y="2010445"/>
            <a:ext cx="326621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253342"/>
                </a:solidFill>
                <a:latin typeface="Avenir Next" panose="020B0503020202020204" pitchFamily="34" charset="0"/>
              </a:rPr>
              <a:t>Author and Developer of</a:t>
            </a:r>
          </a:p>
        </p:txBody>
      </p:sp>
    </p:spTree>
    <p:extLst>
      <p:ext uri="{BB962C8B-B14F-4D97-AF65-F5344CB8AC3E}">
        <p14:creationId xmlns:p14="http://schemas.microsoft.com/office/powerpoint/2010/main" val="1181299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D6FF499-EE92-7D4E-B50B-8845A6987B66}"/>
              </a:ext>
            </a:extLst>
          </p:cNvPr>
          <p:cNvSpPr>
            <a:spLocks noChangeAspect="1"/>
          </p:cNvSpPr>
          <p:nvPr/>
        </p:nvSpPr>
        <p:spPr>
          <a:xfrm>
            <a:off x="844916" y="841665"/>
            <a:ext cx="6514810" cy="3597375"/>
          </a:xfrm>
          <a:prstGeom prst="rect">
            <a:avLst/>
          </a:prstGeom>
          <a:solidFill>
            <a:srgbClr val="DDC4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349F83-0E1F-AE48-874A-0E52B72870CC}"/>
              </a:ext>
            </a:extLst>
          </p:cNvPr>
          <p:cNvSpPr/>
          <p:nvPr/>
        </p:nvSpPr>
        <p:spPr>
          <a:xfrm>
            <a:off x="6627160" y="1000589"/>
            <a:ext cx="23592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253342"/>
                </a:solidFill>
                <a:latin typeface="Avenir Next" panose="020B0503020202020204" pitchFamily="34" charset="0"/>
              </a:rPr>
              <a:t>About 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13FECA-68F6-5F46-BFF2-5339BFF859A0}"/>
              </a:ext>
            </a:extLst>
          </p:cNvPr>
          <p:cNvSpPr/>
          <p:nvPr/>
        </p:nvSpPr>
        <p:spPr>
          <a:xfrm>
            <a:off x="7594715" y="1624754"/>
            <a:ext cx="3902520" cy="3471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Anne Riley, born in Richland, Washington, is the eleventh of twelve children and grew up in Naperville, Illinois. She graduated from Illinois State University in 1981 with a degree in Accounting, earning the prestigious Bone Scholar award. She married her high school sweetheart </a:t>
            </a:r>
            <a:r>
              <a:rPr lang="en-US" sz="12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moved to the West Coast, and started a family. She earned an MBA </a:t>
            </a:r>
            <a:r>
              <a:rPr lang="en-US" sz="12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from Portland State University. For many years, she </a:t>
            </a:r>
            <a:r>
              <a:rPr lang="en-US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balanced family life with a career in various industries, including technology, teaching, and finance, before retiring in 2011. Influenced by Michael Rothschild's </a:t>
            </a:r>
            <a:r>
              <a:rPr lang="en-US" sz="1200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Bionomics</a:t>
            </a:r>
            <a:r>
              <a:rPr lang="en-US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Riley developed a theory known as the Ideasphere, exploring the parallels between human and ecological systems. Her theory is articulated in her novel </a:t>
            </a:r>
            <a:r>
              <a:rPr lang="en-US" sz="1200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DINA: Nature's Case for Democracy </a:t>
            </a:r>
            <a:r>
              <a:rPr lang="en-US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a forthcoming non-fiction book </a:t>
            </a:r>
            <a:r>
              <a:rPr lang="en-US" sz="1200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Human Idea, Nature's Newest Ecosystem</a:t>
            </a:r>
            <a:r>
              <a:rPr lang="en-US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Riley's writing, characterized by humor and depth, aims to engage and improve the lives of her readers.</a:t>
            </a:r>
            <a:endParaRPr lang="en-US" sz="1200" dirty="0">
              <a:solidFill>
                <a:srgbClr val="253342"/>
              </a:solidFill>
              <a:latin typeface="Avenir Next" panose="020B0503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0C9C39-36C8-1F4C-A91E-F64BBBBD4B6E}"/>
              </a:ext>
            </a:extLst>
          </p:cNvPr>
          <p:cNvSpPr/>
          <p:nvPr/>
        </p:nvSpPr>
        <p:spPr>
          <a:xfrm>
            <a:off x="6680722" y="5431560"/>
            <a:ext cx="18279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253342"/>
                </a:solidFill>
                <a:latin typeface="Avenir Next" panose="020B0503020202020204" pitchFamily="34" charset="0"/>
              </a:rPr>
              <a:t>Contact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7571F3-1080-2F46-8559-3D2774631F79}"/>
              </a:ext>
            </a:extLst>
          </p:cNvPr>
          <p:cNvSpPr/>
          <p:nvPr/>
        </p:nvSpPr>
        <p:spPr>
          <a:xfrm>
            <a:off x="6157181" y="5919097"/>
            <a:ext cx="5628803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latin typeface="Avenir Next" panose="020B0503020202020204" pitchFamily="34" charset="0"/>
                <a:hlinkClick r:id="rId2"/>
              </a:rPr>
              <a:t>https://www.thehumanidea.com/</a:t>
            </a:r>
            <a:r>
              <a:rPr lang="en-US" sz="1200" dirty="0">
                <a:solidFill>
                  <a:srgbClr val="253342"/>
                </a:solidFill>
                <a:latin typeface="Avenir Next" panose="020B0503020202020204" pitchFamily="34" charset="0"/>
              </a:rPr>
              <a:t>|  anne.riley.pgw@gmail.com 1.503.313.9047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DCE6EE1-4AB6-AA4D-942D-DB4E5570BEE8}"/>
              </a:ext>
            </a:extLst>
          </p:cNvPr>
          <p:cNvCxnSpPr>
            <a:cxnSpLocks/>
          </p:cNvCxnSpPr>
          <p:nvPr/>
        </p:nvCxnSpPr>
        <p:spPr>
          <a:xfrm>
            <a:off x="8834718" y="1429918"/>
            <a:ext cx="2662517" cy="0"/>
          </a:xfrm>
          <a:prstGeom prst="line">
            <a:avLst/>
          </a:prstGeom>
          <a:ln>
            <a:solidFill>
              <a:srgbClr val="2533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7E61B1A-35C8-894B-B32F-3B1935D1E426}"/>
              </a:ext>
            </a:extLst>
          </p:cNvPr>
          <p:cNvCxnSpPr>
            <a:cxnSpLocks/>
          </p:cNvCxnSpPr>
          <p:nvPr/>
        </p:nvCxnSpPr>
        <p:spPr>
          <a:xfrm>
            <a:off x="7890229" y="5229555"/>
            <a:ext cx="3053451" cy="0"/>
          </a:xfrm>
          <a:prstGeom prst="line">
            <a:avLst/>
          </a:prstGeom>
          <a:ln>
            <a:solidFill>
              <a:srgbClr val="2533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02FE27F-10A7-3546-9A44-9562E3AD606E}"/>
              </a:ext>
            </a:extLst>
          </p:cNvPr>
          <p:cNvSpPr/>
          <p:nvPr/>
        </p:nvSpPr>
        <p:spPr>
          <a:xfrm>
            <a:off x="6096000" y="961199"/>
            <a:ext cx="2738718" cy="584775"/>
          </a:xfrm>
          <a:prstGeom prst="rect">
            <a:avLst/>
          </a:prstGeom>
          <a:noFill/>
          <a:ln>
            <a:solidFill>
              <a:srgbClr val="2533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475833-3832-D14A-92A0-E69121E1FE6B}"/>
              </a:ext>
            </a:extLst>
          </p:cNvPr>
          <p:cNvSpPr/>
          <p:nvPr/>
        </p:nvSpPr>
        <p:spPr>
          <a:xfrm>
            <a:off x="6092712" y="5371629"/>
            <a:ext cx="2347783" cy="584775"/>
          </a:xfrm>
          <a:prstGeom prst="rect">
            <a:avLst/>
          </a:prstGeom>
          <a:noFill/>
          <a:ln>
            <a:solidFill>
              <a:srgbClr val="2533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in an orange sweater&#10;&#10;Description automatically generated">
            <a:extLst>
              <a:ext uri="{FF2B5EF4-FFF2-40B4-BE49-F238E27FC236}">
                <a16:creationId xmlns:a16="http://schemas.microsoft.com/office/drawing/2014/main" id="{BFDB5B26-A0A5-A77B-1A0D-675220DFD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239" y="680692"/>
            <a:ext cx="5376942" cy="56776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0E9EDA-0F40-C731-0E73-71F253CF2B47}"/>
              </a:ext>
            </a:extLst>
          </p:cNvPr>
          <p:cNvSpPr txBox="1"/>
          <p:nvPr/>
        </p:nvSpPr>
        <p:spPr>
          <a:xfrm>
            <a:off x="8881948" y="6358376"/>
            <a:ext cx="28675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solidFill>
                  <a:srgbClr val="253342"/>
                </a:solidFill>
                <a:latin typeface="Avenir Next" panose="020B0503020202020204" pitchFamily="34" charset="0"/>
              </a:rPr>
              <a:t>ANNE RILEY AUTHOR</a:t>
            </a:r>
          </a:p>
        </p:txBody>
      </p:sp>
    </p:spTree>
    <p:extLst>
      <p:ext uri="{BB962C8B-B14F-4D97-AF65-F5344CB8AC3E}">
        <p14:creationId xmlns:p14="http://schemas.microsoft.com/office/powerpoint/2010/main" val="2709766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6797DA9-AEA7-5346-9A53-4DD3FDB25DDC}"/>
              </a:ext>
            </a:extLst>
          </p:cNvPr>
          <p:cNvGrpSpPr/>
          <p:nvPr/>
        </p:nvGrpSpPr>
        <p:grpSpPr>
          <a:xfrm>
            <a:off x="534214" y="6209929"/>
            <a:ext cx="10862332" cy="422401"/>
            <a:chOff x="534214" y="6209929"/>
            <a:chExt cx="10862332" cy="42240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3FAF345-AE72-8248-BB45-06DCCE4B1DE9}"/>
                </a:ext>
              </a:extLst>
            </p:cNvPr>
            <p:cNvSpPr/>
            <p:nvPr/>
          </p:nvSpPr>
          <p:spPr>
            <a:xfrm>
              <a:off x="534214" y="6286081"/>
              <a:ext cx="6096000" cy="34624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dirty="0">
                  <a:latin typeface="Avenir Next" panose="020B0503020202020204" pitchFamily="34" charset="0"/>
                  <a:hlinkClick r:id="rId2"/>
                </a:rPr>
                <a:t>https://www.thehumanidea.com/</a:t>
              </a:r>
              <a:r>
                <a:rPr lang="en-US" sz="1200" dirty="0">
                  <a:latin typeface="Avenir Next" panose="020B0503020202020204" pitchFamily="34" charset="0"/>
                </a:rPr>
                <a:t>|  anne.riley.pgw@gmail.com 1.503.313.9047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303D158-6A5F-FE47-BB5A-2C268E77461B}"/>
                </a:ext>
              </a:extLst>
            </p:cNvPr>
            <p:cNvCxnSpPr>
              <a:cxnSpLocks/>
            </p:cNvCxnSpPr>
            <p:nvPr/>
          </p:nvCxnSpPr>
          <p:spPr>
            <a:xfrm>
              <a:off x="614897" y="6209929"/>
              <a:ext cx="10781649" cy="0"/>
            </a:xfrm>
            <a:prstGeom prst="line">
              <a:avLst/>
            </a:prstGeom>
            <a:ln>
              <a:solidFill>
                <a:srgbClr val="2533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4365D625-5CE0-DD4C-B4D1-216872C087AF}"/>
              </a:ext>
            </a:extLst>
          </p:cNvPr>
          <p:cNvSpPr/>
          <p:nvPr/>
        </p:nvSpPr>
        <p:spPr>
          <a:xfrm>
            <a:off x="6990615" y="534837"/>
            <a:ext cx="36311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253342"/>
                </a:solidFill>
                <a:latin typeface="Avenir Next" panose="020B0503020202020204" pitchFamily="34" charset="0"/>
              </a:rPr>
              <a:t>Speech Topics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EFA0456-5A51-7B47-95B4-5EF6A3CEFB01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9949404" y="789149"/>
            <a:ext cx="1210682" cy="0"/>
          </a:xfrm>
          <a:prstGeom prst="line">
            <a:avLst/>
          </a:prstGeom>
          <a:ln>
            <a:solidFill>
              <a:srgbClr val="2533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6FDBAA68-9BBA-E446-BD5E-8913DE310F61}"/>
              </a:ext>
            </a:extLst>
          </p:cNvPr>
          <p:cNvSpPr/>
          <p:nvPr/>
        </p:nvSpPr>
        <p:spPr>
          <a:xfrm>
            <a:off x="6990615" y="496761"/>
            <a:ext cx="2958789" cy="584775"/>
          </a:xfrm>
          <a:prstGeom prst="rect">
            <a:avLst/>
          </a:prstGeom>
          <a:noFill/>
          <a:ln>
            <a:solidFill>
              <a:srgbClr val="2533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B697F7-D8E6-C444-B07E-5F57DEC70820}"/>
              </a:ext>
            </a:extLst>
          </p:cNvPr>
          <p:cNvSpPr/>
          <p:nvPr/>
        </p:nvSpPr>
        <p:spPr>
          <a:xfrm>
            <a:off x="6420697" y="1178904"/>
            <a:ext cx="4771025" cy="4937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AutoNum type="arabicPeriod"/>
            </a:pP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Ideasphere as a New Ecosystem</a:t>
            </a: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AutoNum type="arabicPeriod"/>
            </a:pP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Human Superpower: Choice</a:t>
            </a: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AutoNum type="arabicPeriod"/>
            </a:pP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Information, DNA and the Nature of Ideas </a:t>
            </a: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AutoNum type="arabicPeriod"/>
            </a:pP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Survival Mechanisms </a:t>
            </a: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AutoNum type="arabicPeriod"/>
            </a:pP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Importance of Education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519DF2B-DA3D-0248-99C6-ED733CE7C592}"/>
              </a:ext>
            </a:extLst>
          </p:cNvPr>
          <p:cNvSpPr/>
          <p:nvPr/>
        </p:nvSpPr>
        <p:spPr>
          <a:xfrm>
            <a:off x="8686801" y="6293224"/>
            <a:ext cx="28104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solidFill>
                  <a:srgbClr val="253342"/>
                </a:solidFill>
                <a:latin typeface="Avenir Next" panose="020B0503020202020204" pitchFamily="34" charset="0"/>
              </a:rPr>
              <a:t>ANNE RILEY AUTHOR</a:t>
            </a:r>
          </a:p>
        </p:txBody>
      </p:sp>
      <p:pic>
        <p:nvPicPr>
          <p:cNvPr id="4" name="Picture 3" descr="A puzzle of a planet earth&#10;&#10;Description automatically generated">
            <a:extLst>
              <a:ext uri="{FF2B5EF4-FFF2-40B4-BE49-F238E27FC236}">
                <a16:creationId xmlns:a16="http://schemas.microsoft.com/office/drawing/2014/main" id="{81FE0C5C-0795-9F1A-B947-96D6D4CB0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450" y="336033"/>
            <a:ext cx="4969760" cy="583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848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2C22E65B-77DB-A14C-91A8-979F4F2B427D}"/>
              </a:ext>
            </a:extLst>
          </p:cNvPr>
          <p:cNvSpPr/>
          <p:nvPr/>
        </p:nvSpPr>
        <p:spPr>
          <a:xfrm>
            <a:off x="341523" y="4016049"/>
            <a:ext cx="2674042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253342"/>
                </a:solidFill>
                <a:latin typeface="Avenir Next" panose="020B0503020202020204" pitchFamily="34" charset="0"/>
              </a:rPr>
              <a:t>Radio Show</a:t>
            </a:r>
          </a:p>
          <a:p>
            <a:pPr algn="ctr"/>
            <a:r>
              <a:rPr lang="en-US" sz="1600" b="1" dirty="0">
                <a:solidFill>
                  <a:srgbClr val="253342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The Ideasphere</a:t>
            </a:r>
            <a:endParaRPr lang="en-US" sz="1600" b="1" dirty="0">
              <a:solidFill>
                <a:srgbClr val="253342"/>
              </a:solidFill>
              <a:latin typeface="Avenir Next" panose="020B0503020202020204" pitchFamily="34" charset="0"/>
            </a:endParaRPr>
          </a:p>
          <a:p>
            <a:pPr algn="ctr"/>
            <a:endParaRPr lang="en-US" sz="1600" b="1" dirty="0">
              <a:solidFill>
                <a:srgbClr val="253342"/>
              </a:solidFill>
              <a:latin typeface="Avenir Next" panose="020B0503020202020204" pitchFamily="34" charset="0"/>
            </a:endParaRPr>
          </a:p>
          <a:p>
            <a:pPr algn="ctr"/>
            <a:r>
              <a:rPr lang="en-US" sz="16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 </a:t>
            </a:r>
            <a:r>
              <a:rPr lang="en-US" sz="1600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The Ideasphere: A Platform for Today’s Voices</a:t>
            </a:r>
          </a:p>
          <a:p>
            <a:pPr algn="ctr"/>
            <a:endParaRPr lang="en-US" sz="1600" i="1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1600" b="1" i="1" dirty="0">
                <a:solidFill>
                  <a:srgbClr val="253342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March 23, 2023</a:t>
            </a:r>
          </a:p>
          <a:p>
            <a:pPr algn="ctr"/>
            <a:r>
              <a:rPr lang="en-US" sz="1200" b="1" i="1" dirty="0">
                <a:solidFill>
                  <a:srgbClr val="253342"/>
                </a:solidFill>
                <a:latin typeface="Aptos" panose="020B0004020202020204" pitchFamily="34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en-US" sz="1200" b="1" i="1" dirty="0" err="1">
                <a:solidFill>
                  <a:srgbClr val="253342"/>
                </a:solidFill>
                <a:latin typeface="Aptos" panose="020B0004020202020204" pitchFamily="34" charset="0"/>
                <a:cs typeface="Times New Roman" panose="02020603050405020304" pitchFamily="18" charset="0"/>
                <a:hlinkClick r:id="rId2"/>
              </a:rPr>
              <a:t>beta.prx.org</a:t>
            </a:r>
            <a:r>
              <a:rPr lang="en-US" sz="1200" b="1" i="1" dirty="0">
                <a:solidFill>
                  <a:srgbClr val="253342"/>
                </a:solidFill>
                <a:latin typeface="Aptos" panose="020B0004020202020204" pitchFamily="34" charset="0"/>
                <a:cs typeface="Times New Roman" panose="02020603050405020304" pitchFamily="18" charset="0"/>
                <a:hlinkClick r:id="rId2"/>
              </a:rPr>
              <a:t>/stories/467353</a:t>
            </a:r>
            <a:endParaRPr lang="en-US" sz="1200" b="1" i="1" dirty="0">
              <a:solidFill>
                <a:srgbClr val="253342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A30886-AE48-8A4F-AF0B-02F6695AB379}"/>
              </a:ext>
            </a:extLst>
          </p:cNvPr>
          <p:cNvSpPr/>
          <p:nvPr/>
        </p:nvSpPr>
        <p:spPr>
          <a:xfrm>
            <a:off x="446740" y="666884"/>
            <a:ext cx="76506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253342"/>
                </a:solidFill>
                <a:latin typeface="Avenir Next" panose="020B0503020202020204" pitchFamily="34" charset="0"/>
              </a:rPr>
              <a:t>Speeches/Podcasts/Conversations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AB3F451-9B1A-D346-941E-84FA0AC07687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7634688" y="936969"/>
            <a:ext cx="3929783" cy="1"/>
          </a:xfrm>
          <a:prstGeom prst="line">
            <a:avLst/>
          </a:prstGeom>
          <a:ln>
            <a:solidFill>
              <a:srgbClr val="2533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42B0158-EB4C-024F-93BF-54710EE3A98E}"/>
              </a:ext>
            </a:extLst>
          </p:cNvPr>
          <p:cNvSpPr/>
          <p:nvPr/>
        </p:nvSpPr>
        <p:spPr>
          <a:xfrm>
            <a:off x="341523" y="644581"/>
            <a:ext cx="7293165" cy="584775"/>
          </a:xfrm>
          <a:prstGeom prst="rect">
            <a:avLst/>
          </a:prstGeom>
          <a:noFill/>
          <a:ln>
            <a:solidFill>
              <a:srgbClr val="2533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1A876EF-1183-0646-8944-3D02FA036D88}"/>
              </a:ext>
            </a:extLst>
          </p:cNvPr>
          <p:cNvGrpSpPr/>
          <p:nvPr/>
        </p:nvGrpSpPr>
        <p:grpSpPr>
          <a:xfrm>
            <a:off x="534214" y="6209929"/>
            <a:ext cx="10963021" cy="422401"/>
            <a:chOff x="534214" y="6209929"/>
            <a:chExt cx="10963021" cy="42240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5A09D3E-3F17-4B40-B264-3347AA3E79E2}"/>
                </a:ext>
              </a:extLst>
            </p:cNvPr>
            <p:cNvSpPr/>
            <p:nvPr/>
          </p:nvSpPr>
          <p:spPr>
            <a:xfrm>
              <a:off x="8686801" y="6293224"/>
              <a:ext cx="281043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253342"/>
                  </a:solidFill>
                  <a:latin typeface="Avenir Next" panose="020B0503020202020204" pitchFamily="34" charset="0"/>
                </a:rPr>
                <a:t>ANNE RILEY AUTHOR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B283770-9F33-5649-B17E-D63095ED4669}"/>
                </a:ext>
              </a:extLst>
            </p:cNvPr>
            <p:cNvSpPr/>
            <p:nvPr/>
          </p:nvSpPr>
          <p:spPr>
            <a:xfrm>
              <a:off x="534214" y="6286081"/>
              <a:ext cx="6096000" cy="34624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dirty="0">
                  <a:latin typeface="Avenir Next" panose="020B0503020202020204" pitchFamily="34" charset="0"/>
                  <a:hlinkClick r:id="rId3"/>
                </a:rPr>
                <a:t>https://www.thehumanidea.com/</a:t>
              </a:r>
              <a:r>
                <a:rPr lang="en-US" sz="1200" dirty="0">
                  <a:latin typeface="Avenir Next" panose="020B0503020202020204" pitchFamily="34" charset="0"/>
                </a:rPr>
                <a:t>|  anne.riley.pgw@gmail.com 1.503.313.9047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20B3CA2-8F77-5C49-90CA-EB957DE7192A}"/>
                </a:ext>
              </a:extLst>
            </p:cNvPr>
            <p:cNvCxnSpPr>
              <a:cxnSpLocks/>
            </p:cNvCxnSpPr>
            <p:nvPr/>
          </p:nvCxnSpPr>
          <p:spPr>
            <a:xfrm>
              <a:off x="614897" y="6209929"/>
              <a:ext cx="10781649" cy="0"/>
            </a:xfrm>
            <a:prstGeom prst="line">
              <a:avLst/>
            </a:prstGeom>
            <a:ln>
              <a:solidFill>
                <a:srgbClr val="2533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 descr="A hand holding a light bulb&#10;&#10;Description automatically generated">
            <a:extLst>
              <a:ext uri="{FF2B5EF4-FFF2-40B4-BE49-F238E27FC236}">
                <a16:creationId xmlns:a16="http://schemas.microsoft.com/office/drawing/2014/main" id="{7117A9EA-4DD4-3A77-162C-2884CDB24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542" y="1450619"/>
            <a:ext cx="2946922" cy="229594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1EDC626-BA15-861F-7172-7F446E783E07}"/>
              </a:ext>
            </a:extLst>
          </p:cNvPr>
          <p:cNvSpPr txBox="1"/>
          <p:nvPr/>
        </p:nvSpPr>
        <p:spPr>
          <a:xfrm>
            <a:off x="6720667" y="1272290"/>
            <a:ext cx="42845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600" b="1" dirty="0">
                <a:solidFill>
                  <a:srgbClr val="253342"/>
                </a:solidFill>
                <a:latin typeface="Avenir Next" panose="020B0503020202020204" pitchFamily="34" charset="0"/>
              </a:rPr>
              <a:t>COMING SOON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897F21-B69B-46D7-986C-BC91B1A566F4}"/>
              </a:ext>
            </a:extLst>
          </p:cNvPr>
          <p:cNvSpPr txBox="1"/>
          <p:nvPr/>
        </p:nvSpPr>
        <p:spPr>
          <a:xfrm>
            <a:off x="7634688" y="1764247"/>
            <a:ext cx="25862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b="1" dirty="0">
                <a:solidFill>
                  <a:srgbClr val="253342"/>
                </a:solidFill>
                <a:latin typeface="Avenir Next" panose="020B0503020202020204" pitchFamily="34" charset="0"/>
              </a:rPr>
              <a:t>PODCASTS: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08D21F-C72D-619C-C596-F046CCD0FDD7}"/>
              </a:ext>
            </a:extLst>
          </p:cNvPr>
          <p:cNvSpPr txBox="1"/>
          <p:nvPr/>
        </p:nvSpPr>
        <p:spPr>
          <a:xfrm>
            <a:off x="7375867" y="2315763"/>
            <a:ext cx="351114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253342"/>
                </a:solidFill>
                <a:latin typeface="Avenir Next" panose="020B0503020202020204" pitchFamily="34" charset="0"/>
              </a:rPr>
              <a:t>Raising Wild Hearts</a:t>
            </a:r>
          </a:p>
          <a:p>
            <a:pPr algn="ctr"/>
            <a:r>
              <a:rPr lang="en-US" b="1" dirty="0">
                <a:solidFill>
                  <a:srgbClr val="253342"/>
                </a:solidFill>
                <a:latin typeface="Avenir Next" panose="020B0503020202020204" pitchFamily="34" charset="0"/>
              </a:rPr>
              <a:t>With Ryann Watkins</a:t>
            </a:r>
          </a:p>
          <a:p>
            <a:pPr algn="ctr"/>
            <a:endParaRPr lang="en-US" b="1" dirty="0">
              <a:solidFill>
                <a:srgbClr val="253342"/>
              </a:solidFill>
              <a:latin typeface="Avenir Next" panose="020B0503020202020204" pitchFamily="34" charset="0"/>
            </a:endParaRPr>
          </a:p>
          <a:p>
            <a:pPr algn="ctr"/>
            <a:r>
              <a:rPr lang="en-US" b="1" dirty="0">
                <a:solidFill>
                  <a:srgbClr val="253342"/>
                </a:solidFill>
                <a:latin typeface="Avenir Next" panose="020B0503020202020204" pitchFamily="34" charset="0"/>
              </a:rPr>
              <a:t>Love Cast with Jamal</a:t>
            </a:r>
          </a:p>
          <a:p>
            <a:pPr algn="ctr"/>
            <a:r>
              <a:rPr lang="en-US" b="1" dirty="0">
                <a:solidFill>
                  <a:srgbClr val="253342"/>
                </a:solidFill>
                <a:latin typeface="Avenir Next" panose="020B0503020202020204" pitchFamily="34" charset="0"/>
              </a:rPr>
              <a:t>With Jamal </a:t>
            </a:r>
            <a:r>
              <a:rPr lang="en-US" b="1" dirty="0" err="1">
                <a:solidFill>
                  <a:srgbClr val="253342"/>
                </a:solidFill>
                <a:latin typeface="Avenir Next" panose="020B0503020202020204" pitchFamily="34" charset="0"/>
              </a:rPr>
              <a:t>Jivangee</a:t>
            </a:r>
            <a:endParaRPr lang="en-US" b="1" dirty="0">
              <a:solidFill>
                <a:srgbClr val="253342"/>
              </a:solidFill>
              <a:latin typeface="Avenir Next" panose="020B0503020202020204" pitchFamily="34" charset="0"/>
            </a:endParaRPr>
          </a:p>
          <a:p>
            <a:pPr algn="ctr"/>
            <a:endParaRPr lang="en-US" sz="1800" b="1" dirty="0">
              <a:solidFill>
                <a:srgbClr val="253342"/>
              </a:solidFill>
              <a:latin typeface="Avenir Next" panose="020B0503020202020204" pitchFamily="34" charset="0"/>
            </a:endParaRPr>
          </a:p>
          <a:p>
            <a:pPr algn="ctr"/>
            <a:r>
              <a:rPr lang="en-US" b="1" dirty="0">
                <a:solidFill>
                  <a:srgbClr val="253342"/>
                </a:solidFill>
                <a:latin typeface="Avenir Next" panose="020B0503020202020204" pitchFamily="34" charset="0"/>
              </a:rPr>
              <a:t>Politically High Tech</a:t>
            </a:r>
          </a:p>
          <a:p>
            <a:pPr algn="ctr"/>
            <a:r>
              <a:rPr lang="en-US" b="1" dirty="0">
                <a:solidFill>
                  <a:srgbClr val="253342"/>
                </a:solidFill>
                <a:latin typeface="Avenir Next" panose="020B0503020202020204" pitchFamily="34" charset="0"/>
              </a:rPr>
              <a:t>With Elias Marty</a:t>
            </a:r>
          </a:p>
          <a:p>
            <a:pPr algn="ctr"/>
            <a:endParaRPr lang="en-US" b="1" dirty="0">
              <a:solidFill>
                <a:srgbClr val="253342"/>
              </a:solidFill>
              <a:latin typeface="Avenir Next" panose="020B0503020202020204" pitchFamily="34" charset="0"/>
            </a:endParaRPr>
          </a:p>
          <a:p>
            <a:pPr algn="ctr"/>
            <a:r>
              <a:rPr lang="en-US" b="1" dirty="0">
                <a:solidFill>
                  <a:srgbClr val="253342"/>
                </a:solidFill>
                <a:latin typeface="Avenir Next" panose="020B0503020202020204" pitchFamily="34" charset="0"/>
              </a:rPr>
              <a:t>Journey of My Mother’s Son </a:t>
            </a:r>
          </a:p>
          <a:p>
            <a:pPr algn="ctr"/>
            <a:r>
              <a:rPr lang="en-US" b="1" dirty="0">
                <a:solidFill>
                  <a:srgbClr val="253342"/>
                </a:solidFill>
                <a:latin typeface="Avenir Next" panose="020B0503020202020204" pitchFamily="34" charset="0"/>
              </a:rPr>
              <a:t>With Dan </a:t>
            </a:r>
            <a:r>
              <a:rPr lang="en-US" b="1" dirty="0" err="1">
                <a:solidFill>
                  <a:srgbClr val="253342"/>
                </a:solidFill>
                <a:latin typeface="Avenir Next" panose="020B0503020202020204" pitchFamily="34" charset="0"/>
              </a:rPr>
              <a:t>Clouser</a:t>
            </a:r>
            <a:endParaRPr lang="en-US" b="1" dirty="0">
              <a:solidFill>
                <a:srgbClr val="253342"/>
              </a:solidFill>
              <a:latin typeface="Avenir Next" panose="020B0503020202020204" pitchFamily="34" charset="0"/>
            </a:endParaRPr>
          </a:p>
          <a:p>
            <a:pPr algn="ctr"/>
            <a:endParaRPr lang="en-US" b="1" dirty="0">
              <a:solidFill>
                <a:srgbClr val="253342"/>
              </a:solidFill>
              <a:latin typeface="Avenir Next" panose="020B0503020202020204" pitchFamily="34" charset="0"/>
            </a:endParaRPr>
          </a:p>
          <a:p>
            <a:pPr algn="ctr"/>
            <a:r>
              <a:rPr lang="en-US" sz="1800" b="1" dirty="0">
                <a:solidFill>
                  <a:srgbClr val="253342"/>
                </a:solidFill>
                <a:latin typeface="Avenir Next" panose="020B0503020202020204" pitchFamily="34" charset="0"/>
              </a:rPr>
              <a:t>Coup Save America</a:t>
            </a:r>
          </a:p>
          <a:p>
            <a:pPr algn="ctr"/>
            <a:r>
              <a:rPr lang="en-US" b="1" dirty="0">
                <a:solidFill>
                  <a:srgbClr val="253342"/>
                </a:solidFill>
                <a:latin typeface="Avenir Next" panose="020B0503020202020204" pitchFamily="34" charset="0"/>
              </a:rPr>
              <a:t>With Sean St. Heart</a:t>
            </a:r>
            <a:endParaRPr lang="en-US" sz="1800" b="1" dirty="0">
              <a:solidFill>
                <a:srgbClr val="253342"/>
              </a:solidFill>
              <a:latin typeface="Avenir Next" panose="020B0503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353A31-E758-993D-C595-F619070310CF}"/>
              </a:ext>
            </a:extLst>
          </p:cNvPr>
          <p:cNvSpPr txBox="1"/>
          <p:nvPr/>
        </p:nvSpPr>
        <p:spPr>
          <a:xfrm>
            <a:off x="3364121" y="4013084"/>
            <a:ext cx="26416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253342"/>
                </a:solidFill>
                <a:latin typeface="Avenir Next" panose="020B0503020202020204" pitchFamily="34" charset="0"/>
              </a:rPr>
              <a:t>Coffee-Time-Again</a:t>
            </a:r>
          </a:p>
          <a:p>
            <a:pPr algn="ctr"/>
            <a:r>
              <a:rPr lang="en-US" sz="1600" b="1" dirty="0">
                <a:solidFill>
                  <a:srgbClr val="253342"/>
                </a:solidFill>
                <a:latin typeface="Avenir Next" panose="020B0503020202020204" pitchFamily="34" charset="0"/>
              </a:rPr>
              <a:t>With Dale Hutchinson</a:t>
            </a:r>
          </a:p>
          <a:p>
            <a:pPr algn="ctr"/>
            <a:endParaRPr lang="en-US" sz="1600" b="1" dirty="0">
              <a:solidFill>
                <a:srgbClr val="253342"/>
              </a:solidFill>
              <a:latin typeface="Avenir Next" panose="020B0503020202020204" pitchFamily="34" charset="0"/>
            </a:endParaRPr>
          </a:p>
          <a:p>
            <a:pPr algn="ctr"/>
            <a:r>
              <a:rPr lang="en-US" sz="1600" i="1" dirty="0">
                <a:solidFill>
                  <a:srgbClr val="253342"/>
                </a:solidFill>
                <a:latin typeface="Avenir Next" panose="020B0503020202020204" pitchFamily="34" charset="0"/>
              </a:rPr>
              <a:t>Do what you Want: Don’t harm Others</a:t>
            </a:r>
          </a:p>
          <a:p>
            <a:pPr algn="ctr"/>
            <a:endParaRPr lang="en-US" sz="1600" i="1" dirty="0">
              <a:solidFill>
                <a:srgbClr val="253342"/>
              </a:solidFill>
              <a:latin typeface="Avenir Next" panose="020B0503020202020204" pitchFamily="34" charset="0"/>
            </a:endParaRPr>
          </a:p>
          <a:p>
            <a:pPr algn="ctr"/>
            <a:r>
              <a:rPr lang="en-US" sz="1600" b="1" i="1" dirty="0">
                <a:solidFill>
                  <a:srgbClr val="253342"/>
                </a:solidFill>
                <a:latin typeface="Avenir Next" panose="020B0503020202020204" pitchFamily="34" charset="0"/>
              </a:rPr>
              <a:t>September 8, 2024</a:t>
            </a:r>
          </a:p>
          <a:p>
            <a:pPr algn="ctr"/>
            <a:r>
              <a:rPr lang="en-US" sz="1400" dirty="0">
                <a:effectLst/>
                <a:latin typeface="Helvetica Neue" panose="02000503000000020004" pitchFamily="2" charset="0"/>
                <a:hlinkClick r:id="rId5"/>
              </a:rPr>
              <a:t>https://</a:t>
            </a:r>
            <a:r>
              <a:rPr lang="en-US" sz="1400" dirty="0" err="1">
                <a:effectLst/>
                <a:latin typeface="Helvetica Neue" panose="02000503000000020004" pitchFamily="2" charset="0"/>
                <a:hlinkClick r:id="rId5"/>
              </a:rPr>
              <a:t>bit.ly</a:t>
            </a:r>
            <a:r>
              <a:rPr lang="en-US" sz="1400" dirty="0">
                <a:effectLst/>
                <a:latin typeface="Helvetica Neue" panose="02000503000000020004" pitchFamily="2" charset="0"/>
                <a:hlinkClick r:id="rId5"/>
              </a:rPr>
              <a:t>/3ZKvLmr</a:t>
            </a:r>
            <a:endParaRPr lang="en-US" sz="1400" dirty="0">
              <a:effectLst/>
              <a:latin typeface="Helvetica Neue" panose="02000503000000020004" pitchFamily="2" charset="0"/>
            </a:endParaRPr>
          </a:p>
        </p:txBody>
      </p:sp>
      <p:pic>
        <p:nvPicPr>
          <p:cNvPr id="5" name="Picture 4" descr="A screenshot of a coffee machine&#10;&#10;Description automatically generated">
            <a:extLst>
              <a:ext uri="{FF2B5EF4-FFF2-40B4-BE49-F238E27FC236}">
                <a16:creationId xmlns:a16="http://schemas.microsoft.com/office/drawing/2014/main" id="{A6E9251C-CCA9-CE24-49C5-EDA093C4BF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5402" y="1485033"/>
            <a:ext cx="2360319" cy="229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651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FF7D40EF-7D5D-1841-A40D-F182F233830D}"/>
              </a:ext>
            </a:extLst>
          </p:cNvPr>
          <p:cNvSpPr/>
          <p:nvPr/>
        </p:nvSpPr>
        <p:spPr>
          <a:xfrm>
            <a:off x="445608" y="696501"/>
            <a:ext cx="36311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253342"/>
                </a:solidFill>
                <a:latin typeface="Avenir Next" panose="020B0503020202020204" pitchFamily="34" charset="0"/>
              </a:rPr>
              <a:t>Social Statistics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B4CD9DC-1CAC-4B4C-AD3F-B48DD4382F97}"/>
              </a:ext>
            </a:extLst>
          </p:cNvPr>
          <p:cNvCxnSpPr>
            <a:cxnSpLocks/>
            <a:stCxn id="42" idx="3"/>
          </p:cNvCxnSpPr>
          <p:nvPr/>
        </p:nvCxnSpPr>
        <p:spPr>
          <a:xfrm>
            <a:off x="3947138" y="936720"/>
            <a:ext cx="4003290" cy="52168"/>
          </a:xfrm>
          <a:prstGeom prst="line">
            <a:avLst/>
          </a:prstGeom>
          <a:ln>
            <a:solidFill>
              <a:srgbClr val="2533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86D26FF-4407-3343-9CBC-D913BA8A85F6}"/>
              </a:ext>
            </a:extLst>
          </p:cNvPr>
          <p:cNvSpPr/>
          <p:nvPr/>
        </p:nvSpPr>
        <p:spPr>
          <a:xfrm>
            <a:off x="257732" y="2409968"/>
            <a:ext cx="26864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LinkedIn Connections</a:t>
            </a:r>
          </a:p>
          <a:p>
            <a:pPr algn="ctr"/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@Anne Riley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EA9D5FE-5AE3-6449-BAEE-0F9D8C84ED7B}"/>
              </a:ext>
            </a:extLst>
          </p:cNvPr>
          <p:cNvSpPr/>
          <p:nvPr/>
        </p:nvSpPr>
        <p:spPr>
          <a:xfrm>
            <a:off x="311845" y="1490230"/>
            <a:ext cx="26864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FF7A59"/>
                </a:solidFill>
                <a:latin typeface="Avenir Next Ultra Light" panose="020B0203020202020204" pitchFamily="34" charset="77"/>
              </a:rPr>
              <a:t>463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699B31-A67B-F44B-987B-95BFA1D1BCED}"/>
              </a:ext>
            </a:extLst>
          </p:cNvPr>
          <p:cNvSpPr/>
          <p:nvPr/>
        </p:nvSpPr>
        <p:spPr>
          <a:xfrm>
            <a:off x="2942961" y="2359688"/>
            <a:ext cx="26864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Twitter Followers</a:t>
            </a:r>
          </a:p>
          <a:p>
            <a:pPr algn="ctr"/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@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Anne_Ideasphere</a:t>
            </a:r>
            <a:endParaRPr lang="en-US" sz="1400" dirty="0">
              <a:solidFill>
                <a:srgbClr val="253342"/>
              </a:solidFill>
              <a:latin typeface="Avenir Next" panose="020B0503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7971FC0-AA51-9D47-834B-BF226B571F5A}"/>
              </a:ext>
            </a:extLst>
          </p:cNvPr>
          <p:cNvSpPr/>
          <p:nvPr/>
        </p:nvSpPr>
        <p:spPr>
          <a:xfrm>
            <a:off x="3026092" y="1490230"/>
            <a:ext cx="26864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FF7A59"/>
                </a:solidFill>
                <a:latin typeface="Avenir Next Ultra Light" panose="020B0203020202020204" pitchFamily="34" charset="77"/>
              </a:rPr>
              <a:t>374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7BA0068-7F2E-EA4A-B446-E9E886111D41}"/>
              </a:ext>
            </a:extLst>
          </p:cNvPr>
          <p:cNvSpPr/>
          <p:nvPr/>
        </p:nvSpPr>
        <p:spPr>
          <a:xfrm>
            <a:off x="2862707" y="4033285"/>
            <a:ext cx="26864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Youtube</a:t>
            </a:r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 Subscribers</a:t>
            </a:r>
          </a:p>
          <a:p>
            <a:pPr algn="ctr"/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@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thehumanideasphere</a:t>
            </a:r>
            <a:endParaRPr lang="en-US" sz="1400" dirty="0">
              <a:solidFill>
                <a:srgbClr val="253342"/>
              </a:solidFill>
              <a:latin typeface="Avenir Next" panose="020B0503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5052494-7640-5F4D-BA20-11E4952658FC}"/>
              </a:ext>
            </a:extLst>
          </p:cNvPr>
          <p:cNvSpPr/>
          <p:nvPr/>
        </p:nvSpPr>
        <p:spPr>
          <a:xfrm>
            <a:off x="2907308" y="3095850"/>
            <a:ext cx="26864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FF7A59"/>
                </a:solidFill>
                <a:latin typeface="Avenir Next Ultra Light" panose="020B0203020202020204" pitchFamily="34" charset="77"/>
              </a:rPr>
              <a:t>3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78EB209-FBC7-C547-938F-EC7B0101E7B3}"/>
              </a:ext>
            </a:extLst>
          </p:cNvPr>
          <p:cNvSpPr/>
          <p:nvPr/>
        </p:nvSpPr>
        <p:spPr>
          <a:xfrm>
            <a:off x="176284" y="3981116"/>
            <a:ext cx="26864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Facebook Friends</a:t>
            </a:r>
          </a:p>
          <a:p>
            <a:pPr algn="ctr"/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@Anne Riley</a:t>
            </a:r>
            <a:endParaRPr lang="en-US" sz="1400" b="1" dirty="0">
              <a:solidFill>
                <a:srgbClr val="253342"/>
              </a:solidFill>
              <a:latin typeface="Avenir Next" panose="020B0503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96545ED-381E-524D-9029-E93E5E83E983}"/>
              </a:ext>
            </a:extLst>
          </p:cNvPr>
          <p:cNvSpPr/>
          <p:nvPr/>
        </p:nvSpPr>
        <p:spPr>
          <a:xfrm>
            <a:off x="220885" y="3042884"/>
            <a:ext cx="26864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FF7A59"/>
                </a:solidFill>
                <a:latin typeface="Avenir Next Ultra Light" panose="020B0203020202020204" pitchFamily="34" charset="77"/>
              </a:rPr>
              <a:t>507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88CDF92-D635-C74B-ACD1-AD282EC60905}"/>
              </a:ext>
            </a:extLst>
          </p:cNvPr>
          <p:cNvSpPr/>
          <p:nvPr/>
        </p:nvSpPr>
        <p:spPr>
          <a:xfrm>
            <a:off x="178028" y="644332"/>
            <a:ext cx="3769110" cy="584775"/>
          </a:xfrm>
          <a:prstGeom prst="rect">
            <a:avLst/>
          </a:prstGeom>
          <a:noFill/>
          <a:ln>
            <a:solidFill>
              <a:srgbClr val="2533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B8FC836-B9CE-B386-6183-600365E10F05}"/>
              </a:ext>
            </a:extLst>
          </p:cNvPr>
          <p:cNvGrpSpPr/>
          <p:nvPr/>
        </p:nvGrpSpPr>
        <p:grpSpPr>
          <a:xfrm>
            <a:off x="557958" y="6204756"/>
            <a:ext cx="10781649" cy="339523"/>
            <a:chOff x="614897" y="6209929"/>
            <a:chExt cx="10781649" cy="41863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0D2B59D-66AF-473C-99F8-DA089E96A06D}"/>
                </a:ext>
              </a:extLst>
            </p:cNvPr>
            <p:cNvSpPr/>
            <p:nvPr/>
          </p:nvSpPr>
          <p:spPr>
            <a:xfrm>
              <a:off x="614897" y="6282314"/>
              <a:ext cx="6096000" cy="34625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dirty="0">
                  <a:latin typeface="Avenir Next" panose="020B0503020202020204" pitchFamily="34" charset="0"/>
                  <a:hlinkClick r:id="rId2"/>
                </a:rPr>
                <a:t>https:/www.thehumanidea.com/</a:t>
              </a:r>
              <a:r>
                <a:rPr lang="en-US" sz="1200" dirty="0">
                  <a:latin typeface="Avenir Next" panose="020B0503020202020204" pitchFamily="34" charset="0"/>
                </a:rPr>
                <a:t>|  anne.riley.pgw@gmail.com 1.503.313.9047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7864966-DCD4-CE0E-C47D-FFFD63B1403A}"/>
                </a:ext>
              </a:extLst>
            </p:cNvPr>
            <p:cNvCxnSpPr>
              <a:cxnSpLocks/>
            </p:cNvCxnSpPr>
            <p:nvPr/>
          </p:nvCxnSpPr>
          <p:spPr>
            <a:xfrm>
              <a:off x="614897" y="6209929"/>
              <a:ext cx="10781649" cy="0"/>
            </a:xfrm>
            <a:prstGeom prst="line">
              <a:avLst/>
            </a:prstGeom>
            <a:ln>
              <a:solidFill>
                <a:srgbClr val="2533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6ADA940E-27D9-2C47-9D53-8570F4B20F21}"/>
              </a:ext>
            </a:extLst>
          </p:cNvPr>
          <p:cNvSpPr/>
          <p:nvPr/>
        </p:nvSpPr>
        <p:spPr>
          <a:xfrm>
            <a:off x="8529173" y="6327413"/>
            <a:ext cx="28104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solidFill>
                  <a:srgbClr val="253342"/>
                </a:solidFill>
                <a:latin typeface="Avenir Next" panose="020B0503020202020204" pitchFamily="34" charset="0"/>
              </a:rPr>
              <a:t>ANNE RILEY AUTHOR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D6E5E9-16AC-DD90-950F-4A802A9DB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699" y="0"/>
            <a:ext cx="5857301" cy="609751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3C3E46-0B84-4D80-AEBD-C1866A83FA8C}"/>
              </a:ext>
            </a:extLst>
          </p:cNvPr>
          <p:cNvSpPr/>
          <p:nvPr/>
        </p:nvSpPr>
        <p:spPr>
          <a:xfrm>
            <a:off x="220885" y="4810425"/>
            <a:ext cx="26864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FF7A59"/>
                </a:solidFill>
                <a:latin typeface="Avenir Next Ultra Light" panose="020B0203020202020204" pitchFamily="34" charset="77"/>
              </a:rPr>
              <a:t>45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2E2B73-5995-D739-CD0A-D9F5498F2EEE}"/>
              </a:ext>
            </a:extLst>
          </p:cNvPr>
          <p:cNvSpPr/>
          <p:nvPr/>
        </p:nvSpPr>
        <p:spPr>
          <a:xfrm>
            <a:off x="257732" y="5655114"/>
            <a:ext cx="268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253342"/>
                </a:solidFill>
                <a:latin typeface="Avenir Next" panose="020B0503020202020204" pitchFamily="34" charset="0"/>
              </a:rPr>
              <a:t>@</a:t>
            </a:r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anne_riley_ideasphere</a:t>
            </a:r>
            <a:endParaRPr lang="en-US" sz="1400" b="1" dirty="0">
              <a:solidFill>
                <a:srgbClr val="253342"/>
              </a:solidFill>
              <a:latin typeface="Avenir Next" panose="020B0503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132399-F9D3-30E4-50B9-FFD06B8B214B}"/>
              </a:ext>
            </a:extLst>
          </p:cNvPr>
          <p:cNvSpPr/>
          <p:nvPr/>
        </p:nvSpPr>
        <p:spPr>
          <a:xfrm>
            <a:off x="2862707" y="4741360"/>
            <a:ext cx="26864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FF7A59"/>
                </a:solidFill>
                <a:latin typeface="Avenir Next Ultra Light" panose="020B0203020202020204" pitchFamily="34" charset="77"/>
              </a:rPr>
              <a:t>12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0D09C3-DAC2-E1F2-0FE8-E000FDF2D950}"/>
              </a:ext>
            </a:extLst>
          </p:cNvPr>
          <p:cNvSpPr/>
          <p:nvPr/>
        </p:nvSpPr>
        <p:spPr>
          <a:xfrm>
            <a:off x="2959229" y="5655114"/>
            <a:ext cx="268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>
                <a:solidFill>
                  <a:srgbClr val="253342"/>
                </a:solidFill>
                <a:latin typeface="Avenir Next" panose="020B0503020202020204" pitchFamily="34" charset="0"/>
              </a:rPr>
              <a:t>anne_riley_ideasphere</a:t>
            </a:r>
            <a:endParaRPr lang="en-US" sz="1400" b="1" dirty="0">
              <a:solidFill>
                <a:srgbClr val="253342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511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D6FF499-EE92-7D4E-B50B-8845A6987B66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5943600"/>
          </a:xfrm>
          <a:prstGeom prst="rect">
            <a:avLst/>
          </a:prstGeom>
          <a:solidFill>
            <a:srgbClr val="DDC4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94567B-AB55-5E42-8C2D-45718F0CD9BD}"/>
              </a:ext>
            </a:extLst>
          </p:cNvPr>
          <p:cNvSpPr/>
          <p:nvPr/>
        </p:nvSpPr>
        <p:spPr>
          <a:xfrm>
            <a:off x="446741" y="2532985"/>
            <a:ext cx="1135977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latin typeface="Avenir Next" panose="020B0503020202020204" pitchFamily="34" charset="0"/>
              </a:rPr>
              <a:t>Let’s Discover Together</a:t>
            </a:r>
          </a:p>
          <a:p>
            <a:pPr algn="ctr"/>
            <a:r>
              <a:rPr lang="en-US" sz="1600" dirty="0">
                <a:latin typeface="Avenir Next" panose="020B0503020202020204" pitchFamily="34" charset="0"/>
              </a:rPr>
              <a:t>https://</a:t>
            </a:r>
            <a:r>
              <a:rPr lang="en-US" sz="1600" dirty="0" err="1">
                <a:latin typeface="Avenir Next" panose="020B0503020202020204" pitchFamily="34" charset="0"/>
              </a:rPr>
              <a:t>www.thehumanidea.com</a:t>
            </a:r>
            <a:endParaRPr lang="en-US" sz="1600" dirty="0">
              <a:latin typeface="Avenir Next" panose="020B0503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797DA9-AEA7-5346-9A53-4DD3FDB25DDC}"/>
              </a:ext>
            </a:extLst>
          </p:cNvPr>
          <p:cNvGrpSpPr/>
          <p:nvPr/>
        </p:nvGrpSpPr>
        <p:grpSpPr>
          <a:xfrm>
            <a:off x="457200" y="6209929"/>
            <a:ext cx="11051052" cy="498793"/>
            <a:chOff x="457200" y="6209929"/>
            <a:chExt cx="11051052" cy="4987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818A027-FCCD-7448-9B42-18A94C85E7C0}"/>
                </a:ext>
              </a:extLst>
            </p:cNvPr>
            <p:cNvSpPr/>
            <p:nvPr/>
          </p:nvSpPr>
          <p:spPr>
            <a:xfrm>
              <a:off x="8697818" y="6431722"/>
              <a:ext cx="281043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253342"/>
                  </a:solidFill>
                  <a:latin typeface="Avenir Next" panose="020B0503020202020204" pitchFamily="34" charset="0"/>
                </a:rPr>
                <a:t>THANK YOU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3FAF345-AE72-8248-BB45-06DCCE4B1DE9}"/>
                </a:ext>
              </a:extLst>
            </p:cNvPr>
            <p:cNvSpPr/>
            <p:nvPr/>
          </p:nvSpPr>
          <p:spPr>
            <a:xfrm>
              <a:off x="457200" y="6431723"/>
              <a:ext cx="609600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latin typeface="Avenir Next" panose="020B0503020202020204" pitchFamily="34" charset="0"/>
                  <a:hlinkClick r:id="rId2"/>
                </a:rPr>
                <a:t>https:/www.thehumanidea.com/</a:t>
              </a:r>
              <a:r>
                <a:rPr lang="en-US" sz="1200" dirty="0">
                  <a:latin typeface="Avenir Next" panose="020B0503020202020204" pitchFamily="34" charset="0"/>
                </a:rPr>
                <a:t>|  anne.riley.pgw@gmail.com 1.503.313.9047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303D158-6A5F-FE47-BB5A-2C268E77461B}"/>
                </a:ext>
              </a:extLst>
            </p:cNvPr>
            <p:cNvCxnSpPr>
              <a:cxnSpLocks/>
            </p:cNvCxnSpPr>
            <p:nvPr/>
          </p:nvCxnSpPr>
          <p:spPr>
            <a:xfrm>
              <a:off x="614897" y="6209929"/>
              <a:ext cx="10781649" cy="0"/>
            </a:xfrm>
            <a:prstGeom prst="line">
              <a:avLst/>
            </a:prstGeom>
            <a:ln>
              <a:solidFill>
                <a:srgbClr val="2533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114896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9729</TotalTime>
  <Words>475</Words>
  <Application>Microsoft Macintosh PowerPoint</Application>
  <PresentationFormat>Widescreen</PresentationFormat>
  <Paragraphs>75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Aptos</vt:lpstr>
      <vt:lpstr>Arial</vt:lpstr>
      <vt:lpstr>Avenir Next</vt:lpstr>
      <vt:lpstr>Avenir Next Ultra Light</vt:lpstr>
      <vt:lpstr>Calibri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nessokoro@gmail.com</dc:creator>
  <cp:lastModifiedBy>Anne Riley</cp:lastModifiedBy>
  <cp:revision>40</cp:revision>
  <dcterms:created xsi:type="dcterms:W3CDTF">2019-07-01T18:03:24Z</dcterms:created>
  <dcterms:modified xsi:type="dcterms:W3CDTF">2024-09-17T13:57:50Z</dcterms:modified>
</cp:coreProperties>
</file>